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316" r:id="rId4"/>
    <p:sldId id="317" r:id="rId5"/>
    <p:sldId id="318" r:id="rId6"/>
    <p:sldId id="319" r:id="rId7"/>
    <p:sldId id="320" r:id="rId8"/>
    <p:sldId id="321" r:id="rId9"/>
    <p:sldId id="322" r:id="rId10"/>
    <p:sldId id="323" r:id="rId11"/>
    <p:sldId id="325" r:id="rId12"/>
    <p:sldId id="324" r:id="rId13"/>
    <p:sldId id="326" r:id="rId14"/>
    <p:sldId id="327" r:id="rId15"/>
    <p:sldId id="276" r:id="rId16"/>
    <p:sldId id="315"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0000"/>
    <a:srgbClr val="D6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8" autoAdjust="0"/>
    <p:restoredTop sz="85681" autoAdjust="0"/>
  </p:normalViewPr>
  <p:slideViewPr>
    <p:cSldViewPr snapToGrid="0" snapToObjects="1">
      <p:cViewPr>
        <p:scale>
          <a:sx n="50" d="100"/>
          <a:sy n="50" d="100"/>
        </p:scale>
        <p:origin x="-2264" y="-30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5FC68B-FF2B-B84C-A8A0-39F6FC4782B3}" type="datetimeFigureOut">
              <a:rPr lang="en-US" smtClean="0"/>
              <a:t>2/18/16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1F07B7-D901-E84F-85C7-3FE0CC29C54E}" type="slidenum">
              <a:rPr lang="en-US" smtClean="0"/>
              <a:t>‹#›</a:t>
            </a:fld>
            <a:endParaRPr lang="en-US"/>
          </a:p>
        </p:txBody>
      </p:sp>
    </p:spTree>
    <p:extLst>
      <p:ext uri="{BB962C8B-B14F-4D97-AF65-F5344CB8AC3E}">
        <p14:creationId xmlns:p14="http://schemas.microsoft.com/office/powerpoint/2010/main" val="30158111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1</a:t>
            </a:fld>
            <a:endParaRPr lang="en-US"/>
          </a:p>
        </p:txBody>
      </p:sp>
    </p:spTree>
    <p:extLst>
      <p:ext uri="{BB962C8B-B14F-4D97-AF65-F5344CB8AC3E}">
        <p14:creationId xmlns:p14="http://schemas.microsoft.com/office/powerpoint/2010/main" val="421028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2</a:t>
            </a:fld>
            <a:endParaRPr lang="en-US"/>
          </a:p>
        </p:txBody>
      </p:sp>
    </p:spTree>
    <p:extLst>
      <p:ext uri="{BB962C8B-B14F-4D97-AF65-F5344CB8AC3E}">
        <p14:creationId xmlns:p14="http://schemas.microsoft.com/office/powerpoint/2010/main" val="95259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Teleoperators</a:t>
            </a:r>
            <a:r>
              <a:rPr lang="en-US" dirty="0" smtClean="0"/>
              <a:t> from WWII to handle radioactive materials</a:t>
            </a:r>
          </a:p>
          <a:p>
            <a:r>
              <a:rPr lang="en-US" dirty="0" smtClean="0"/>
              <a:t>CNC</a:t>
            </a:r>
            <a:r>
              <a:rPr lang="en-US" baseline="0" dirty="0" smtClean="0"/>
              <a:t> developed because of high precision required to machine certain items</a:t>
            </a:r>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3</a:t>
            </a:fld>
            <a:endParaRPr lang="en-US"/>
          </a:p>
        </p:txBody>
      </p:sp>
    </p:spTree>
    <p:extLst>
      <p:ext uri="{BB962C8B-B14F-4D97-AF65-F5344CB8AC3E}">
        <p14:creationId xmlns:p14="http://schemas.microsoft.com/office/powerpoint/2010/main" val="95259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load libraries: https://</a:t>
            </a:r>
            <a:r>
              <a:rPr lang="en-US" dirty="0" err="1" smtClean="0"/>
              <a:t>www.arduino.cc</a:t>
            </a:r>
            <a:r>
              <a:rPr lang="en-US" dirty="0" smtClean="0"/>
              <a:t>/en/Guide/Libraries</a:t>
            </a:r>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6</a:t>
            </a:fld>
            <a:endParaRPr lang="en-US"/>
          </a:p>
        </p:txBody>
      </p:sp>
    </p:spTree>
    <p:extLst>
      <p:ext uri="{BB962C8B-B14F-4D97-AF65-F5344CB8AC3E}">
        <p14:creationId xmlns:p14="http://schemas.microsoft.com/office/powerpoint/2010/main" val="208936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description of how to set up L1, L2 and L3 if you use a different sized arm.</a:t>
            </a:r>
          </a:p>
          <a:p>
            <a:endParaRPr lang="en-US" dirty="0" smtClean="0"/>
          </a:p>
          <a:p>
            <a:r>
              <a:rPr lang="en-US" dirty="0" smtClean="0"/>
              <a:t>The algorithm needs a point of reference (the origin) to refer to things with, which I chose to place directly above the axis the arm rotates around at the base - as this never moves.  Specifically, the point is directly above the base servo, at the same height as the shoulder servo.</a:t>
            </a:r>
          </a:p>
          <a:p>
            <a:endParaRPr lang="en-US" dirty="0" smtClean="0"/>
          </a:p>
          <a:p>
            <a:r>
              <a:rPr lang="en-US" dirty="0" smtClean="0"/>
              <a:t>From this point, there are four steps (vectors) to get to the gripper:</a:t>
            </a:r>
          </a:p>
          <a:p>
            <a:r>
              <a:rPr lang="en-US" dirty="0" smtClean="0"/>
              <a:t>- Go forward to reach the shoulder (L3a)</a:t>
            </a:r>
          </a:p>
          <a:p>
            <a:r>
              <a:rPr lang="en-US" dirty="0" smtClean="0"/>
              <a:t>- Follow the angle of the upper arm to get to the elbow (L1)</a:t>
            </a:r>
          </a:p>
          <a:p>
            <a:r>
              <a:rPr lang="en-US" dirty="0" smtClean="0"/>
              <a:t>- Follow the angle of the forearm to get to the wrist (L2)</a:t>
            </a:r>
          </a:p>
          <a:p>
            <a:r>
              <a:rPr lang="en-US" dirty="0" smtClean="0"/>
              <a:t>- Go forward to reach the front of the gripper (L3b)</a:t>
            </a:r>
          </a:p>
          <a:p>
            <a:endParaRPr lang="en-US" dirty="0" smtClean="0"/>
          </a:p>
          <a:p>
            <a:r>
              <a:rPr lang="en-US" dirty="0" smtClean="0"/>
              <a:t>Because the first and last steps are in the same direction, I chose to combine them.  Here's a diagram that might help:</a:t>
            </a:r>
          </a:p>
          <a:p>
            <a:endParaRPr lang="en-US" dirty="0" smtClean="0"/>
          </a:p>
          <a:p>
            <a:r>
              <a:rPr lang="en-US" dirty="0" smtClean="0"/>
              <a:t>![</a:t>
            </a:r>
            <a:r>
              <a:rPr lang="en-US" dirty="0" err="1" smtClean="0"/>
              <a:t>mearm</a:t>
            </a:r>
            <a:r>
              <a:rPr lang="en-US" dirty="0" smtClean="0"/>
              <a:t>-geometry](https://</a:t>
            </a:r>
            <a:r>
              <a:rPr lang="en-US" dirty="0" err="1" smtClean="0"/>
              <a:t>cloud.githubusercontent.com</a:t>
            </a:r>
            <a:r>
              <a:rPr lang="en-US" dirty="0" smtClean="0"/>
              <a:t>/assets/6117158/11512378/b7a06b70-9865-11e5-8bb8-f9adf5963b04.png)</a:t>
            </a:r>
          </a:p>
          <a:p>
            <a:endParaRPr lang="en-US" dirty="0" smtClean="0"/>
          </a:p>
          <a:p>
            <a:r>
              <a:rPr lang="en-US" dirty="0" smtClean="0"/>
              <a:t>Here's an annotated a photo in case the diagram isn't clear enough (thanks to </a:t>
            </a:r>
            <a:r>
              <a:rPr lang="en-US" dirty="0" err="1" smtClean="0"/>
              <a:t>nihabe</a:t>
            </a:r>
            <a:r>
              <a:rPr lang="en-US" dirty="0" smtClean="0"/>
              <a:t>).   L3a and L3b are easiest to understand if you look at the arm side-on, as L3 is accounting for extra horizontal distance in the assembly.</a:t>
            </a:r>
          </a:p>
          <a:p>
            <a:r>
              <a:rPr lang="en-US" dirty="0" smtClean="0"/>
              <a:t>There are two rotations happening near the base - one horizontally, to swing the arm left and right (the base pivot axis) and one vertical, to lift and lower the arm (the shoulder pivot axis).  L3a is the front-to-back distance between these - basically, how far forward is the </a:t>
            </a:r>
            <a:r>
              <a:rPr lang="en-US" dirty="0" err="1" smtClean="0"/>
              <a:t>centre</a:t>
            </a:r>
            <a:r>
              <a:rPr lang="en-US" dirty="0" smtClean="0"/>
              <a:t> of the shoulder servo compared to the </a:t>
            </a:r>
            <a:r>
              <a:rPr lang="en-US" dirty="0" err="1" smtClean="0"/>
              <a:t>centre</a:t>
            </a:r>
            <a:r>
              <a:rPr lang="en-US" dirty="0" smtClean="0"/>
              <a:t> of the base servo.</a:t>
            </a:r>
          </a:p>
          <a:p>
            <a:r>
              <a:rPr lang="en-US" dirty="0" smtClean="0"/>
              <a:t>At the wrist end, the algorithm has to account for the size of the gripper.  The two interesting points here are the wrist pivot axis (where the arm meets the horizontal "hand" part), and the point where the grips meet when they close (where they'd pick something up).  L3b is the distance between these - basically, how far forward is the point being gripped compared to the wrist.</a:t>
            </a:r>
          </a:p>
          <a:p>
            <a:endParaRPr lang="en-US" dirty="0" smtClean="0"/>
          </a:p>
          <a:p>
            <a:r>
              <a:rPr lang="en-US" dirty="0" smtClean="0"/>
              <a:t>![1d0f3ccc-97ba-11e5-8b4c-a264fb9dacd7](https://</a:t>
            </a:r>
            <a:r>
              <a:rPr lang="en-US" dirty="0" err="1" smtClean="0"/>
              <a:t>cloud.githubusercontent.com</a:t>
            </a:r>
            <a:r>
              <a:rPr lang="en-US" dirty="0" smtClean="0"/>
              <a:t>/assets/6117158/11508922/207223e0-9853-11e5-9ac8-e028037a1891.jpg)</a:t>
            </a:r>
          </a:p>
          <a:p>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7</a:t>
            </a:fld>
            <a:endParaRPr lang="en-US"/>
          </a:p>
        </p:txBody>
      </p:sp>
    </p:spTree>
    <p:extLst>
      <p:ext uri="{BB962C8B-B14F-4D97-AF65-F5344CB8AC3E}">
        <p14:creationId xmlns:p14="http://schemas.microsoft.com/office/powerpoint/2010/main" val="420430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board</a:t>
            </a:r>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13</a:t>
            </a:fld>
            <a:endParaRPr lang="en-US"/>
          </a:p>
        </p:txBody>
      </p:sp>
    </p:spTree>
    <p:extLst>
      <p:ext uri="{BB962C8B-B14F-4D97-AF65-F5344CB8AC3E}">
        <p14:creationId xmlns:p14="http://schemas.microsoft.com/office/powerpoint/2010/main" val="294320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smtClean="0"/>
              <a:t>Cross_product</a:t>
            </a:r>
            <a:endParaRPr lang="en-US"/>
          </a:p>
        </p:txBody>
      </p:sp>
      <p:sp>
        <p:nvSpPr>
          <p:cNvPr id="4" name="Slide Number Placeholder 3"/>
          <p:cNvSpPr>
            <a:spLocks noGrp="1"/>
          </p:cNvSpPr>
          <p:nvPr>
            <p:ph type="sldNum" sz="quarter" idx="10"/>
          </p:nvPr>
        </p:nvSpPr>
        <p:spPr/>
        <p:txBody>
          <a:bodyPr/>
          <a:lstStyle/>
          <a:p>
            <a:fld id="{E91F07B7-D901-E84F-85C7-3FE0CC29C54E}" type="slidenum">
              <a:rPr lang="en-US" smtClean="0"/>
              <a:t>14</a:t>
            </a:fld>
            <a:endParaRPr lang="en-US"/>
          </a:p>
        </p:txBody>
      </p:sp>
    </p:spTree>
    <p:extLst>
      <p:ext uri="{BB962C8B-B14F-4D97-AF65-F5344CB8AC3E}">
        <p14:creationId xmlns:p14="http://schemas.microsoft.com/office/powerpoint/2010/main" val="3098916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5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199" y="674127"/>
            <a:ext cx="8229599" cy="524407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57942" y="6490902"/>
            <a:ext cx="1905092" cy="367098"/>
          </a:xfrm>
          <a:prstGeom prst="rect">
            <a:avLst/>
          </a:prstGeom>
        </p:spPr>
        <p:txBody>
          <a:bodyPr/>
          <a:lstStyle>
            <a:lvl1pPr>
              <a:defRPr b="1">
                <a:solidFill>
                  <a:srgbClr val="C90000"/>
                </a:solidFill>
              </a:defRPr>
            </a:lvl1pPr>
          </a:lstStyle>
          <a:p>
            <a:r>
              <a:rPr lang="en-US" dirty="0" smtClean="0"/>
              <a:t>ECE 5397 Becker</a:t>
            </a:r>
            <a:endParaRPr lang="en-US" dirty="0"/>
          </a:p>
        </p:txBody>
      </p:sp>
      <p:sp>
        <p:nvSpPr>
          <p:cNvPr id="12" name="Slide Number Placeholder 5"/>
          <p:cNvSpPr>
            <a:spLocks noGrp="1"/>
          </p:cNvSpPr>
          <p:nvPr>
            <p:ph type="sldNum" sz="quarter" idx="12"/>
          </p:nvPr>
        </p:nvSpPr>
        <p:spPr>
          <a:xfrm>
            <a:off x="7999622" y="6532242"/>
            <a:ext cx="1144378" cy="325758"/>
          </a:xfrm>
          <a:prstGeom prst="rect">
            <a:avLst/>
          </a:prstGeom>
        </p:spPr>
        <p:txBody>
          <a:bodyPr/>
          <a:lstStyle>
            <a:lvl1pPr>
              <a:defRPr b="1">
                <a:solidFill>
                  <a:srgbClr val="C90000"/>
                </a:solidFill>
              </a:defRPr>
            </a:lvl1pPr>
          </a:lstStyle>
          <a:p>
            <a:r>
              <a:rPr lang="en-US" smtClean="0"/>
              <a:t>Page </a:t>
            </a:r>
            <a:fld id="{33D92E55-2052-5149-910B-79655E9F53FD}" type="slidenum">
              <a:rPr lang="en-US" smtClean="0"/>
              <a:pPr/>
              <a:t>‹#›</a:t>
            </a:fld>
            <a:endParaRPr lang="en-US" dirty="0"/>
          </a:p>
        </p:txBody>
      </p:sp>
      <p:sp>
        <p:nvSpPr>
          <p:cNvPr id="13" name="Title Placeholder 1"/>
          <p:cNvSpPr>
            <a:spLocks noGrp="1"/>
          </p:cNvSpPr>
          <p:nvPr>
            <p:ph type="title"/>
          </p:nvPr>
        </p:nvSpPr>
        <p:spPr bwMode="auto">
          <a:xfrm>
            <a:off x="0" y="-1778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defRPr b="1">
                <a:solidFill>
                  <a:srgbClr val="C90000"/>
                </a:solidFill>
              </a:defRPr>
            </a:lvl1pPr>
          </a:lstStyle>
          <a:p>
            <a:pPr lvl="0"/>
            <a:r>
              <a:rPr lang="en-US" dirty="0"/>
              <a:t>Click to edit Master title style</a:t>
            </a:r>
          </a:p>
        </p:txBody>
      </p:sp>
      <p:pic>
        <p:nvPicPr>
          <p:cNvPr id="14" name="Picture 16" descr="J:\logo_of_university_of_houston_athletics.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5929" y="6214564"/>
            <a:ext cx="582539" cy="55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0" y="5918200"/>
            <a:ext cx="9144000" cy="0"/>
          </a:xfrm>
          <a:prstGeom prst="line">
            <a:avLst/>
          </a:prstGeom>
          <a:ln>
            <a:solidFill>
              <a:srgbClr val="D80D4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95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199" y="674127"/>
            <a:ext cx="8229599" cy="524407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ooter Placeholder 4"/>
          <p:cNvSpPr>
            <a:spLocks noGrp="1"/>
          </p:cNvSpPr>
          <p:nvPr>
            <p:ph type="ftr" sz="quarter" idx="11"/>
          </p:nvPr>
        </p:nvSpPr>
        <p:spPr>
          <a:xfrm>
            <a:off x="957942" y="6490902"/>
            <a:ext cx="1905092" cy="367098"/>
          </a:xfrm>
          <a:prstGeom prst="rect">
            <a:avLst/>
          </a:prstGeom>
        </p:spPr>
        <p:txBody>
          <a:bodyPr/>
          <a:lstStyle>
            <a:lvl1pPr>
              <a:defRPr b="1">
                <a:solidFill>
                  <a:srgbClr val="C90000"/>
                </a:solidFill>
              </a:defRPr>
            </a:lvl1pPr>
          </a:lstStyle>
          <a:p>
            <a:r>
              <a:rPr lang="en-US" dirty="0" smtClean="0"/>
              <a:t>ECE 5397 Becker</a:t>
            </a:r>
            <a:endParaRPr lang="en-US" dirty="0"/>
          </a:p>
        </p:txBody>
      </p:sp>
      <p:sp>
        <p:nvSpPr>
          <p:cNvPr id="13" name="Slide Number Placeholder 5"/>
          <p:cNvSpPr>
            <a:spLocks noGrp="1"/>
          </p:cNvSpPr>
          <p:nvPr>
            <p:ph type="sldNum" sz="quarter" idx="12"/>
          </p:nvPr>
        </p:nvSpPr>
        <p:spPr>
          <a:xfrm>
            <a:off x="7999622" y="6532242"/>
            <a:ext cx="1144378" cy="325758"/>
          </a:xfrm>
          <a:prstGeom prst="rect">
            <a:avLst/>
          </a:prstGeom>
        </p:spPr>
        <p:txBody>
          <a:bodyPr/>
          <a:lstStyle>
            <a:lvl1pPr>
              <a:defRPr b="1">
                <a:solidFill>
                  <a:srgbClr val="C90000"/>
                </a:solidFill>
              </a:defRPr>
            </a:lvl1pPr>
          </a:lstStyle>
          <a:p>
            <a:r>
              <a:rPr lang="en-US" smtClean="0"/>
              <a:t>Page </a:t>
            </a:r>
            <a:fld id="{33D92E55-2052-5149-910B-79655E9F53FD}" type="slidenum">
              <a:rPr lang="en-US" smtClean="0"/>
              <a:pPr/>
              <a:t>‹#›</a:t>
            </a:fld>
            <a:endParaRPr lang="en-US" dirty="0"/>
          </a:p>
        </p:txBody>
      </p:sp>
      <p:sp>
        <p:nvSpPr>
          <p:cNvPr id="14" name="Title Placeholder 1"/>
          <p:cNvSpPr>
            <a:spLocks noGrp="1"/>
          </p:cNvSpPr>
          <p:nvPr>
            <p:ph type="title"/>
          </p:nvPr>
        </p:nvSpPr>
        <p:spPr bwMode="auto">
          <a:xfrm>
            <a:off x="0" y="-1778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defRPr b="1">
                <a:solidFill>
                  <a:srgbClr val="C90000"/>
                </a:solidFill>
              </a:defRPr>
            </a:lvl1pPr>
          </a:lstStyle>
          <a:p>
            <a:pPr lvl="0"/>
            <a:r>
              <a:rPr lang="en-US" dirty="0"/>
              <a:t>Click to edit Master title style</a:t>
            </a:r>
          </a:p>
        </p:txBody>
      </p:sp>
      <p:pic>
        <p:nvPicPr>
          <p:cNvPr id="15" name="Picture 16" descr="J:\logo_of_university_of_houston_athletics.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5929" y="6214564"/>
            <a:ext cx="582539" cy="55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userDrawn="1"/>
        </p:nvCxnSpPr>
        <p:spPr>
          <a:xfrm>
            <a:off x="0" y="5918200"/>
            <a:ext cx="9144000" cy="0"/>
          </a:xfrm>
          <a:prstGeom prst="line">
            <a:avLst/>
          </a:prstGeom>
          <a:ln>
            <a:solidFill>
              <a:srgbClr val="D80D4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2366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56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1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4.docx"/><Relationship Id="rId4" Type="http://schemas.openxmlformats.org/officeDocument/2006/relationships/image" Target="../media/image1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5.docx"/><Relationship Id="rId4" Type="http://schemas.openxmlformats.org/officeDocument/2006/relationships/image" Target="../media/image13.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SOESSCXGhFo"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github.com/UH-ECE6397/Class-Materials/tree/master/RobotArm/outreach" TargetMode="External"/><Relationship Id="rId5" Type="http://schemas.openxmlformats.org/officeDocument/2006/relationships/hyperlink" Target="https://github.com/yorkhackspace/meArm" TargetMode="External"/><Relationship Id="rId6" Type="http://schemas.openxmlformats.org/officeDocument/2006/relationships/hyperlink" Target="https://www.arduino.cc/en/Guide/Libraries" TargetMode="External"/><Relationship Id="rId7" Type="http://schemas.openxmlformats.org/officeDocument/2006/relationships/hyperlink" Target="https://www.adafruit.com/products/512"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92240" y="855622"/>
            <a:ext cx="7485864" cy="618319"/>
          </a:xfrm>
          <a:prstGeom prst="rect">
            <a:avLst/>
          </a:prstGeom>
        </p:spPr>
      </p:pic>
      <p:sp>
        <p:nvSpPr>
          <p:cNvPr id="5" name="TextBox 4"/>
          <p:cNvSpPr txBox="1"/>
          <p:nvPr/>
        </p:nvSpPr>
        <p:spPr>
          <a:xfrm>
            <a:off x="177800" y="1473941"/>
            <a:ext cx="8966200" cy="4524316"/>
          </a:xfrm>
          <a:prstGeom prst="rect">
            <a:avLst/>
          </a:prstGeom>
          <a:noFill/>
        </p:spPr>
        <p:txBody>
          <a:bodyPr wrap="square" rtlCol="0">
            <a:spAutoFit/>
          </a:bodyPr>
          <a:lstStyle/>
          <a:p>
            <a:pPr algn="ctr"/>
            <a:r>
              <a:rPr lang="en-US" sz="3600" b="1" dirty="0"/>
              <a:t>ECE 5397/6397: </a:t>
            </a:r>
          </a:p>
          <a:p>
            <a:pPr algn="ctr"/>
            <a:r>
              <a:rPr lang="en-US" sz="3600" b="1" dirty="0"/>
              <a:t>Introduction to Robotics</a:t>
            </a:r>
            <a:r>
              <a:rPr lang="en-US" sz="3600" dirty="0"/>
              <a:t> </a:t>
            </a:r>
            <a:endParaRPr lang="en-US" sz="3600" b="1" dirty="0" smtClean="0">
              <a:solidFill>
                <a:srgbClr val="C90000"/>
              </a:solidFill>
            </a:endParaRPr>
          </a:p>
          <a:p>
            <a:pPr algn="ctr"/>
            <a:r>
              <a:rPr lang="en-US" sz="3600" b="1" dirty="0" smtClean="0">
                <a:solidFill>
                  <a:srgbClr val="C90000"/>
                </a:solidFill>
              </a:rPr>
              <a:t>Lecture 10:</a:t>
            </a:r>
          </a:p>
          <a:p>
            <a:pPr algn="ctr"/>
            <a:r>
              <a:rPr lang="en-US" sz="3600" dirty="0"/>
              <a:t>Introduction to angular velocity, skew symmetric matrices </a:t>
            </a:r>
            <a:endParaRPr lang="en-US" sz="3600" dirty="0" smtClean="0"/>
          </a:p>
          <a:p>
            <a:pPr algn="ctr"/>
            <a:r>
              <a:rPr lang="en-US" sz="3600" b="1" dirty="0" smtClean="0"/>
              <a:t>Reference</a:t>
            </a:r>
            <a:r>
              <a:rPr lang="en-US" sz="3600" b="1" dirty="0"/>
              <a:t>: Chapter </a:t>
            </a:r>
            <a:r>
              <a:rPr lang="en-US" sz="3600" dirty="0" smtClean="0"/>
              <a:t>4.1-4.3</a:t>
            </a:r>
            <a:r>
              <a:rPr lang="en-US" sz="3600" b="1" dirty="0" smtClean="0"/>
              <a:t>, </a:t>
            </a:r>
            <a:r>
              <a:rPr lang="en-US" sz="3600" b="1" dirty="0"/>
              <a:t>RD&amp;C</a:t>
            </a:r>
          </a:p>
          <a:p>
            <a:pPr algn="ctr"/>
            <a:r>
              <a:rPr lang="en-US" sz="3600" b="1" dirty="0"/>
              <a:t>Instructor: Aaron Becker</a:t>
            </a:r>
          </a:p>
          <a:p>
            <a:pPr algn="ctr"/>
            <a:endParaRPr lang="en-US" sz="3600" b="1" dirty="0">
              <a:solidFill>
                <a:srgbClr val="C90000"/>
              </a:solidFill>
            </a:endParaRPr>
          </a:p>
        </p:txBody>
      </p:sp>
    </p:spTree>
    <p:extLst>
      <p:ext uri="{BB962C8B-B14F-4D97-AF65-F5344CB8AC3E}">
        <p14:creationId xmlns:p14="http://schemas.microsoft.com/office/powerpoint/2010/main" val="14549736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err="1" smtClean="0"/>
              <a:t>Jac·o·bi·an</a:t>
            </a:r>
            <a:r>
              <a:rPr lang="en-US" dirty="0"/>
              <a:t> </a:t>
            </a:r>
            <a:r>
              <a:rPr lang="en-US" dirty="0" smtClean="0"/>
              <a:t>  </a:t>
            </a:r>
            <a:r>
              <a:rPr lang="en-US" dirty="0" err="1" smtClean="0"/>
              <a:t>jəˈkōbēən</a:t>
            </a:r>
            <a:r>
              <a:rPr lang="en-US" dirty="0"/>
              <a:t>/</a:t>
            </a:r>
          </a:p>
          <a:p>
            <a:pPr marL="0" indent="0">
              <a:buNone/>
            </a:pPr>
            <a:r>
              <a:rPr lang="en-US" sz="2800" cap="all" dirty="0"/>
              <a:t>MATHEMATICS</a:t>
            </a:r>
            <a:endParaRPr lang="en-US" sz="2800" dirty="0"/>
          </a:p>
          <a:p>
            <a:pPr marL="0" indent="0">
              <a:buNone/>
            </a:pPr>
            <a:r>
              <a:rPr lang="en-US" sz="2800" i="1" dirty="0" smtClean="0"/>
              <a:t>Adjective</a:t>
            </a:r>
          </a:p>
          <a:p>
            <a:pPr marL="0" indent="0">
              <a:buNone/>
            </a:pPr>
            <a:endParaRPr lang="en-US" sz="2800" dirty="0"/>
          </a:p>
          <a:p>
            <a:pPr marL="514350" lvl="0" indent="-514350">
              <a:buFont typeface="+mj-lt"/>
              <a:buAutoNum type="arabicPeriod"/>
            </a:pPr>
            <a:r>
              <a:rPr lang="en-US" sz="2800" dirty="0" smtClean="0"/>
              <a:t>of </a:t>
            </a:r>
            <a:r>
              <a:rPr lang="en-US" sz="2800" dirty="0"/>
              <a:t>or relating to the work of the mathematician K. G. J. Jacobi.</a:t>
            </a:r>
          </a:p>
          <a:p>
            <a:pPr marL="0" indent="0">
              <a:buNone/>
            </a:pPr>
            <a:r>
              <a:rPr lang="en-US" sz="2800" i="1" dirty="0" smtClean="0"/>
              <a:t>Noun</a:t>
            </a:r>
            <a:endParaRPr lang="en-US" sz="2800" dirty="0"/>
          </a:p>
          <a:p>
            <a:pPr marL="514350" indent="-514350">
              <a:buFont typeface="+mj-lt"/>
              <a:buAutoNum type="arabicPeriod"/>
            </a:pPr>
            <a:r>
              <a:rPr lang="en-US" sz="2800" dirty="0" smtClean="0"/>
              <a:t>a </a:t>
            </a:r>
            <a:r>
              <a:rPr lang="en-US" sz="2800" dirty="0"/>
              <a:t>determinant whose constituents are the derivatives of a number of functions ( </a:t>
            </a:r>
            <a:r>
              <a:rPr lang="en-US" sz="2800" i="1" dirty="0" err="1"/>
              <a:t>u</a:t>
            </a:r>
            <a:r>
              <a:rPr lang="en-US" sz="2800" dirty="0" err="1"/>
              <a:t>,</a:t>
            </a:r>
            <a:r>
              <a:rPr lang="en-US" sz="2800" i="1" dirty="0" err="1"/>
              <a:t>v</a:t>
            </a:r>
            <a:r>
              <a:rPr lang="en-US" sz="2800" dirty="0"/>
              <a:t>, </a:t>
            </a:r>
            <a:r>
              <a:rPr lang="en-US" sz="2800" i="1" dirty="0"/>
              <a:t>w</a:t>
            </a:r>
            <a:r>
              <a:rPr lang="en-US" sz="2800" dirty="0"/>
              <a:t>, …) with respect to each of the same number of variables ( </a:t>
            </a:r>
            <a:r>
              <a:rPr lang="en-US" sz="2800" i="1" dirty="0"/>
              <a:t>x</a:t>
            </a:r>
            <a:r>
              <a:rPr lang="en-US" sz="2800" dirty="0"/>
              <a:t>, </a:t>
            </a:r>
            <a:r>
              <a:rPr lang="en-US" sz="2800" i="1" dirty="0"/>
              <a:t>y</a:t>
            </a:r>
            <a:r>
              <a:rPr lang="en-US" sz="2800" dirty="0"/>
              <a:t>, </a:t>
            </a:r>
            <a:r>
              <a:rPr lang="en-US" sz="2800" i="1" dirty="0"/>
              <a:t>z</a:t>
            </a:r>
            <a:r>
              <a:rPr lang="en-US" sz="2800" dirty="0"/>
              <a:t>, …).</a:t>
            </a:r>
          </a:p>
          <a:p>
            <a:pPr marL="0" indent="0">
              <a:buNone/>
            </a:pPr>
            <a:endParaRPr lang="en-US" dirty="0"/>
          </a:p>
        </p:txBody>
      </p:sp>
      <p:sp>
        <p:nvSpPr>
          <p:cNvPr id="3" name="Title 2"/>
          <p:cNvSpPr>
            <a:spLocks noGrp="1"/>
          </p:cNvSpPr>
          <p:nvPr>
            <p:ph type="title"/>
          </p:nvPr>
        </p:nvSpPr>
        <p:spPr/>
        <p:txBody>
          <a:bodyPr/>
          <a:lstStyle/>
          <a:p>
            <a:r>
              <a:rPr lang="en-US" dirty="0" err="1" smtClean="0"/>
              <a:t>Jacobian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140013437"/>
              </p:ext>
            </p:extLst>
          </p:nvPr>
        </p:nvGraphicFramePr>
        <p:xfrm>
          <a:off x="4673600" y="1"/>
          <a:ext cx="7181850" cy="3068544"/>
        </p:xfrm>
        <a:graphic>
          <a:graphicData uri="http://schemas.openxmlformats.org/presentationml/2006/ole">
            <mc:AlternateContent xmlns:mc="http://schemas.openxmlformats.org/markup-compatibility/2006">
              <mc:Choice xmlns:v="urn:schemas-microsoft-com:vml" Requires="v">
                <p:oleObj spid="_x0000_s3077" name="Document" r:id="rId3" imgW="5943600" imgH="2540000" progId="Word.Document.12">
                  <p:embed/>
                </p:oleObj>
              </mc:Choice>
              <mc:Fallback>
                <p:oleObj name="Document" r:id="rId3" imgW="5943600" imgH="2540000" progId="Word.Document.12">
                  <p:embed/>
                  <p:pic>
                    <p:nvPicPr>
                      <p:cNvPr id="0" name=""/>
                      <p:cNvPicPr/>
                      <p:nvPr/>
                    </p:nvPicPr>
                    <p:blipFill>
                      <a:blip r:embed="rId4"/>
                      <a:stretch>
                        <a:fillRect/>
                      </a:stretch>
                    </p:blipFill>
                    <p:spPr>
                      <a:xfrm>
                        <a:off x="4673600" y="1"/>
                        <a:ext cx="7181850" cy="3068544"/>
                      </a:xfrm>
                      <a:prstGeom prst="rect">
                        <a:avLst/>
                      </a:prstGeom>
                    </p:spPr>
                  </p:pic>
                </p:oleObj>
              </mc:Fallback>
            </mc:AlternateContent>
          </a:graphicData>
        </a:graphic>
      </p:graphicFrame>
    </p:spTree>
    <p:extLst>
      <p:ext uri="{BB962C8B-B14F-4D97-AF65-F5344CB8AC3E}">
        <p14:creationId xmlns:p14="http://schemas.microsoft.com/office/powerpoint/2010/main" val="167351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 y="674127"/>
            <a:ext cx="9144000" cy="5244073"/>
          </a:xfrm>
        </p:spPr>
        <p:txBody>
          <a:bodyPr/>
          <a:lstStyle/>
          <a:p>
            <a:pPr marL="0" indent="0">
              <a:buNone/>
            </a:pPr>
            <a:r>
              <a:rPr lang="en-US" dirty="0" smtClean="0"/>
              <a:t>Forward kinematics define function from</a:t>
            </a:r>
          </a:p>
          <a:p>
            <a:pPr marL="0" indent="0">
              <a:buNone/>
            </a:pPr>
            <a:r>
              <a:rPr lang="en-US" dirty="0" smtClean="0"/>
              <a:t>joint variables to Cartesian position and orientation</a:t>
            </a:r>
          </a:p>
          <a:p>
            <a:pPr marL="0" indent="0">
              <a:buNone/>
            </a:pPr>
            <a:r>
              <a:rPr lang="en-US" b="1" dirty="0" err="1" smtClean="0"/>
              <a:t>Jacobian</a:t>
            </a:r>
            <a:r>
              <a:rPr lang="en-US" dirty="0" smtClean="0"/>
              <a:t> of this function gives velocity relationships</a:t>
            </a:r>
          </a:p>
          <a:p>
            <a:pPr marL="0" indent="0">
              <a:buNone/>
            </a:pPr>
            <a:r>
              <a:rPr lang="en-US" dirty="0" err="1" smtClean="0"/>
              <a:t>Jacobian</a:t>
            </a:r>
            <a:r>
              <a:rPr lang="en-US" dirty="0" smtClean="0"/>
              <a:t> important:</a:t>
            </a:r>
          </a:p>
          <a:p>
            <a:pPr marL="514350" indent="-514350">
              <a:buFont typeface="+mj-lt"/>
              <a:buAutoNum type="arabicPeriod"/>
            </a:pPr>
            <a:r>
              <a:rPr lang="en-US" sz="2400" dirty="0" smtClean="0"/>
              <a:t>For planning &amp; executing smooth trajectories</a:t>
            </a:r>
          </a:p>
          <a:p>
            <a:pPr marL="514350" indent="-514350">
              <a:buFont typeface="+mj-lt"/>
              <a:buAutoNum type="arabicPeriod"/>
            </a:pPr>
            <a:r>
              <a:rPr lang="en-US" sz="2400" dirty="0" smtClean="0"/>
              <a:t>Determining singular configurations</a:t>
            </a:r>
          </a:p>
          <a:p>
            <a:pPr marL="514350" indent="-514350">
              <a:buFont typeface="+mj-lt"/>
              <a:buAutoNum type="arabicPeriod"/>
            </a:pPr>
            <a:r>
              <a:rPr lang="en-US" sz="2400" dirty="0" smtClean="0"/>
              <a:t>Execution coordinated anthropomorphic motion</a:t>
            </a:r>
          </a:p>
          <a:p>
            <a:pPr marL="514350" indent="-514350">
              <a:buFont typeface="+mj-lt"/>
              <a:buAutoNum type="arabicPeriod"/>
            </a:pPr>
            <a:r>
              <a:rPr lang="en-US" sz="2400" dirty="0" smtClean="0"/>
              <a:t>Deriving dynamics equations of motion</a:t>
            </a:r>
          </a:p>
          <a:p>
            <a:pPr marL="514350" indent="-514350">
              <a:buFont typeface="+mj-lt"/>
              <a:buAutoNum type="arabicPeriod"/>
            </a:pPr>
            <a:r>
              <a:rPr lang="en-US" sz="2400" dirty="0" smtClean="0"/>
              <a:t>Transform forces and torques at end-effector to the manipulator joints</a:t>
            </a:r>
            <a:endParaRPr lang="en-US" sz="2400" dirty="0"/>
          </a:p>
        </p:txBody>
      </p:sp>
      <p:sp>
        <p:nvSpPr>
          <p:cNvPr id="3" name="Title 2"/>
          <p:cNvSpPr>
            <a:spLocks noGrp="1"/>
          </p:cNvSpPr>
          <p:nvPr>
            <p:ph type="title"/>
          </p:nvPr>
        </p:nvSpPr>
        <p:spPr/>
        <p:txBody>
          <a:bodyPr/>
          <a:lstStyle/>
          <a:p>
            <a:r>
              <a:rPr lang="en-US" dirty="0" err="1" smtClean="0"/>
              <a:t>Jacobian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893692348"/>
              </p:ext>
            </p:extLst>
          </p:nvPr>
        </p:nvGraphicFramePr>
        <p:xfrm>
          <a:off x="9144001" y="1534273"/>
          <a:ext cx="7181850" cy="3068544"/>
        </p:xfrm>
        <a:graphic>
          <a:graphicData uri="http://schemas.openxmlformats.org/presentationml/2006/ole">
            <mc:AlternateContent xmlns:mc="http://schemas.openxmlformats.org/markup-compatibility/2006">
              <mc:Choice xmlns:v="urn:schemas-microsoft-com:vml" Requires="v">
                <p:oleObj spid="_x0000_s4101" name="Document" r:id="rId3" imgW="5943600" imgH="2540000" progId="Word.Document.12">
                  <p:embed/>
                </p:oleObj>
              </mc:Choice>
              <mc:Fallback>
                <p:oleObj name="Document" r:id="rId3" imgW="5943600" imgH="2540000" progId="Word.Document.12">
                  <p:embed/>
                  <p:pic>
                    <p:nvPicPr>
                      <p:cNvPr id="0" name=""/>
                      <p:cNvPicPr/>
                      <p:nvPr/>
                    </p:nvPicPr>
                    <p:blipFill>
                      <a:blip r:embed="rId4"/>
                      <a:stretch>
                        <a:fillRect/>
                      </a:stretch>
                    </p:blipFill>
                    <p:spPr>
                      <a:xfrm>
                        <a:off x="9144001" y="1534273"/>
                        <a:ext cx="7181850" cy="3068544"/>
                      </a:xfrm>
                      <a:prstGeom prst="rect">
                        <a:avLst/>
                      </a:prstGeom>
                    </p:spPr>
                  </p:pic>
                </p:oleObj>
              </mc:Fallback>
            </mc:AlternateContent>
          </a:graphicData>
        </a:graphic>
      </p:graphicFrame>
    </p:spTree>
    <p:extLst>
      <p:ext uri="{BB962C8B-B14F-4D97-AF65-F5344CB8AC3E}">
        <p14:creationId xmlns:p14="http://schemas.microsoft.com/office/powerpoint/2010/main" val="2231168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Velocities, how to represent</a:t>
            </a:r>
          </a:p>
          <a:p>
            <a:r>
              <a:rPr lang="en-US" sz="2400" dirty="0" smtClean="0"/>
              <a:t>Angular </a:t>
            </a:r>
            <a:r>
              <a:rPr lang="en-US" sz="2400" dirty="0" err="1" smtClean="0"/>
              <a:t>velocites</a:t>
            </a:r>
            <a:r>
              <a:rPr lang="en-US" sz="2400" dirty="0" smtClean="0"/>
              <a:t> (need ‘skew symmetric’)</a:t>
            </a:r>
          </a:p>
          <a:p>
            <a:pPr lvl="1"/>
            <a:r>
              <a:rPr lang="en-US" sz="2000" dirty="0" smtClean="0"/>
              <a:t>Rotation about fixed axis</a:t>
            </a:r>
          </a:p>
          <a:p>
            <a:pPr lvl="1"/>
            <a:r>
              <a:rPr lang="en-US" sz="2000" dirty="0" smtClean="0"/>
              <a:t>General: rotation about moving axis</a:t>
            </a:r>
          </a:p>
          <a:p>
            <a:pPr lvl="1"/>
            <a:r>
              <a:rPr lang="en-US" sz="2000" dirty="0" smtClean="0"/>
              <a:t>Derive equations for angular and linear velocity of moving frame</a:t>
            </a:r>
          </a:p>
          <a:p>
            <a:r>
              <a:rPr lang="en-US" sz="2400" dirty="0" smtClean="0"/>
              <a:t>Derive manipulator </a:t>
            </a:r>
            <a:r>
              <a:rPr lang="en-US" sz="2400" dirty="0" err="1" smtClean="0"/>
              <a:t>Jacobian</a:t>
            </a:r>
            <a:r>
              <a:rPr lang="en-US" sz="2400" dirty="0" smtClean="0"/>
              <a:t>, instantaneous transformation from n-vector of joint velocities to 6-vector of linear &amp; angular velocities of end effector</a:t>
            </a:r>
            <a:endParaRPr lang="en-US" sz="2400" dirty="0"/>
          </a:p>
        </p:txBody>
      </p:sp>
      <p:sp>
        <p:nvSpPr>
          <p:cNvPr id="3" name="Title 2"/>
          <p:cNvSpPr>
            <a:spLocks noGrp="1"/>
          </p:cNvSpPr>
          <p:nvPr>
            <p:ph type="title"/>
          </p:nvPr>
        </p:nvSpPr>
        <p:spPr/>
        <p:txBody>
          <a:bodyPr/>
          <a:lstStyle/>
          <a:p>
            <a:r>
              <a:rPr lang="en-US" dirty="0" smtClean="0"/>
              <a:t>outline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69870162"/>
              </p:ext>
            </p:extLst>
          </p:nvPr>
        </p:nvGraphicFramePr>
        <p:xfrm>
          <a:off x="4232273" y="3429001"/>
          <a:ext cx="7181850" cy="3068544"/>
        </p:xfrm>
        <a:graphic>
          <a:graphicData uri="http://schemas.openxmlformats.org/presentationml/2006/ole">
            <mc:AlternateContent xmlns:mc="http://schemas.openxmlformats.org/markup-compatibility/2006">
              <mc:Choice xmlns:v="urn:schemas-microsoft-com:vml" Requires="v">
                <p:oleObj spid="_x0000_s5123" name="Document" r:id="rId3" imgW="5943600" imgH="2540000" progId="Word.Document.12">
                  <p:embed/>
                </p:oleObj>
              </mc:Choice>
              <mc:Fallback>
                <p:oleObj name="Document" r:id="rId3" imgW="5943600" imgH="2540000" progId="Word.Document.12">
                  <p:embed/>
                  <p:pic>
                    <p:nvPicPr>
                      <p:cNvPr id="0" name=""/>
                      <p:cNvPicPr/>
                      <p:nvPr/>
                    </p:nvPicPr>
                    <p:blipFill>
                      <a:blip r:embed="rId4"/>
                      <a:stretch>
                        <a:fillRect/>
                      </a:stretch>
                    </p:blipFill>
                    <p:spPr>
                      <a:xfrm>
                        <a:off x="4232273" y="3429001"/>
                        <a:ext cx="7181850" cy="3068544"/>
                      </a:xfrm>
                      <a:prstGeom prst="rect">
                        <a:avLst/>
                      </a:prstGeom>
                    </p:spPr>
                  </p:pic>
                </p:oleObj>
              </mc:Fallback>
            </mc:AlternateContent>
          </a:graphicData>
        </a:graphic>
      </p:graphicFrame>
    </p:spTree>
    <p:extLst>
      <p:ext uri="{BB962C8B-B14F-4D97-AF65-F5344CB8AC3E}">
        <p14:creationId xmlns:p14="http://schemas.microsoft.com/office/powerpoint/2010/main" val="2137053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Rotation</a:t>
            </a:r>
            <a:endParaRPr lang="en-US" dirty="0"/>
          </a:p>
        </p:txBody>
      </p:sp>
      <p:sp>
        <p:nvSpPr>
          <p:cNvPr id="4" name="Freeform 3"/>
          <p:cNvSpPr/>
          <p:nvPr/>
        </p:nvSpPr>
        <p:spPr>
          <a:xfrm>
            <a:off x="2463800" y="2113262"/>
            <a:ext cx="2402105" cy="2468892"/>
          </a:xfrm>
          <a:custGeom>
            <a:avLst/>
            <a:gdLst>
              <a:gd name="connsiteX0" fmla="*/ 127000 w 2402105"/>
              <a:gd name="connsiteY0" fmla="*/ 1503692 h 2468892"/>
              <a:gd name="connsiteX1" fmla="*/ 127000 w 2402105"/>
              <a:gd name="connsiteY1" fmla="*/ 1503692 h 2468892"/>
              <a:gd name="connsiteX2" fmla="*/ 76200 w 2402105"/>
              <a:gd name="connsiteY2" fmla="*/ 665492 h 2468892"/>
              <a:gd name="connsiteX3" fmla="*/ 50800 w 2402105"/>
              <a:gd name="connsiteY3" fmla="*/ 589292 h 2468892"/>
              <a:gd name="connsiteX4" fmla="*/ 0 w 2402105"/>
              <a:gd name="connsiteY4" fmla="*/ 513092 h 2468892"/>
              <a:gd name="connsiteX5" fmla="*/ 203200 w 2402105"/>
              <a:gd name="connsiteY5" fmla="*/ 360692 h 2468892"/>
              <a:gd name="connsiteX6" fmla="*/ 279400 w 2402105"/>
              <a:gd name="connsiteY6" fmla="*/ 309892 h 2468892"/>
              <a:gd name="connsiteX7" fmla="*/ 482600 w 2402105"/>
              <a:gd name="connsiteY7" fmla="*/ 208292 h 2468892"/>
              <a:gd name="connsiteX8" fmla="*/ 635000 w 2402105"/>
              <a:gd name="connsiteY8" fmla="*/ 81292 h 2468892"/>
              <a:gd name="connsiteX9" fmla="*/ 711200 w 2402105"/>
              <a:gd name="connsiteY9" fmla="*/ 55892 h 2468892"/>
              <a:gd name="connsiteX10" fmla="*/ 812800 w 2402105"/>
              <a:gd name="connsiteY10" fmla="*/ 5092 h 2468892"/>
              <a:gd name="connsiteX11" fmla="*/ 1117600 w 2402105"/>
              <a:gd name="connsiteY11" fmla="*/ 30492 h 2468892"/>
              <a:gd name="connsiteX12" fmla="*/ 1168400 w 2402105"/>
              <a:gd name="connsiteY12" fmla="*/ 233692 h 2468892"/>
              <a:gd name="connsiteX13" fmla="*/ 1219200 w 2402105"/>
              <a:gd name="connsiteY13" fmla="*/ 563892 h 2468892"/>
              <a:gd name="connsiteX14" fmla="*/ 1270000 w 2402105"/>
              <a:gd name="connsiteY14" fmla="*/ 944892 h 2468892"/>
              <a:gd name="connsiteX15" fmla="*/ 1320800 w 2402105"/>
              <a:gd name="connsiteY15" fmla="*/ 1046492 h 2468892"/>
              <a:gd name="connsiteX16" fmla="*/ 1346200 w 2402105"/>
              <a:gd name="connsiteY16" fmla="*/ 1300492 h 2468892"/>
              <a:gd name="connsiteX17" fmla="*/ 2235200 w 2402105"/>
              <a:gd name="connsiteY17" fmla="*/ 1325892 h 2468892"/>
              <a:gd name="connsiteX18" fmla="*/ 2311400 w 2402105"/>
              <a:gd name="connsiteY18" fmla="*/ 1351292 h 2468892"/>
              <a:gd name="connsiteX19" fmla="*/ 2387600 w 2402105"/>
              <a:gd name="connsiteY19" fmla="*/ 1579892 h 2468892"/>
              <a:gd name="connsiteX20" fmla="*/ 2311400 w 2402105"/>
              <a:gd name="connsiteY20" fmla="*/ 2164092 h 2468892"/>
              <a:gd name="connsiteX21" fmla="*/ 2057400 w 2402105"/>
              <a:gd name="connsiteY21" fmla="*/ 2341892 h 2468892"/>
              <a:gd name="connsiteX22" fmla="*/ 1981200 w 2402105"/>
              <a:gd name="connsiteY22" fmla="*/ 2367292 h 2468892"/>
              <a:gd name="connsiteX23" fmla="*/ 1828800 w 2402105"/>
              <a:gd name="connsiteY23" fmla="*/ 2468892 h 2468892"/>
              <a:gd name="connsiteX24" fmla="*/ 1752600 w 2402105"/>
              <a:gd name="connsiteY24" fmla="*/ 2443492 h 2468892"/>
              <a:gd name="connsiteX25" fmla="*/ 1371600 w 2402105"/>
              <a:gd name="connsiteY25" fmla="*/ 2341892 h 2468892"/>
              <a:gd name="connsiteX26" fmla="*/ 1244600 w 2402105"/>
              <a:gd name="connsiteY26" fmla="*/ 2240292 h 2468892"/>
              <a:gd name="connsiteX27" fmla="*/ 889000 w 2402105"/>
              <a:gd name="connsiteY27" fmla="*/ 2265692 h 2468892"/>
              <a:gd name="connsiteX28" fmla="*/ 812800 w 2402105"/>
              <a:gd name="connsiteY28" fmla="*/ 2316492 h 2468892"/>
              <a:gd name="connsiteX29" fmla="*/ 736600 w 2402105"/>
              <a:gd name="connsiteY29" fmla="*/ 2341892 h 2468892"/>
              <a:gd name="connsiteX30" fmla="*/ 508000 w 2402105"/>
              <a:gd name="connsiteY30" fmla="*/ 2240292 h 2468892"/>
              <a:gd name="connsiteX31" fmla="*/ 457200 w 2402105"/>
              <a:gd name="connsiteY31" fmla="*/ 2164092 h 2468892"/>
              <a:gd name="connsiteX32" fmla="*/ 431800 w 2402105"/>
              <a:gd name="connsiteY32" fmla="*/ 2062492 h 2468892"/>
              <a:gd name="connsiteX33" fmla="*/ 406400 w 2402105"/>
              <a:gd name="connsiteY33" fmla="*/ 1630692 h 2468892"/>
              <a:gd name="connsiteX34" fmla="*/ 355600 w 2402105"/>
              <a:gd name="connsiteY34" fmla="*/ 1554492 h 2468892"/>
              <a:gd name="connsiteX35" fmla="*/ 177800 w 2402105"/>
              <a:gd name="connsiteY35" fmla="*/ 1503692 h 2468892"/>
              <a:gd name="connsiteX36" fmla="*/ 177800 w 2402105"/>
              <a:gd name="connsiteY36" fmla="*/ 1503692 h 2468892"/>
              <a:gd name="connsiteX37" fmla="*/ 127000 w 2402105"/>
              <a:gd name="connsiteY37" fmla="*/ 1503692 h 246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02105" h="2468892">
                <a:moveTo>
                  <a:pt x="127000" y="1503692"/>
                </a:moveTo>
                <a:lnTo>
                  <a:pt x="127000" y="1503692"/>
                </a:lnTo>
                <a:cubicBezTo>
                  <a:pt x="112125" y="1072304"/>
                  <a:pt x="159520" y="957111"/>
                  <a:pt x="76200" y="665492"/>
                </a:cubicBezTo>
                <a:cubicBezTo>
                  <a:pt x="68845" y="639748"/>
                  <a:pt x="62774" y="613239"/>
                  <a:pt x="50800" y="589292"/>
                </a:cubicBezTo>
                <a:cubicBezTo>
                  <a:pt x="37148" y="561988"/>
                  <a:pt x="16933" y="538492"/>
                  <a:pt x="0" y="513092"/>
                </a:cubicBezTo>
                <a:cubicBezTo>
                  <a:pt x="67733" y="462292"/>
                  <a:pt x="132753" y="407657"/>
                  <a:pt x="203200" y="360692"/>
                </a:cubicBezTo>
                <a:cubicBezTo>
                  <a:pt x="228600" y="343759"/>
                  <a:pt x="252096" y="323544"/>
                  <a:pt x="279400" y="309892"/>
                </a:cubicBezTo>
                <a:cubicBezTo>
                  <a:pt x="435663" y="231761"/>
                  <a:pt x="271373" y="366712"/>
                  <a:pt x="482600" y="208292"/>
                </a:cubicBezTo>
                <a:cubicBezTo>
                  <a:pt x="594949" y="124030"/>
                  <a:pt x="516535" y="140524"/>
                  <a:pt x="635000" y="81292"/>
                </a:cubicBezTo>
                <a:cubicBezTo>
                  <a:pt x="658947" y="69318"/>
                  <a:pt x="686591" y="66439"/>
                  <a:pt x="711200" y="55892"/>
                </a:cubicBezTo>
                <a:cubicBezTo>
                  <a:pt x="746003" y="40977"/>
                  <a:pt x="778933" y="22025"/>
                  <a:pt x="812800" y="5092"/>
                </a:cubicBezTo>
                <a:cubicBezTo>
                  <a:pt x="914400" y="13559"/>
                  <a:pt x="1031840" y="-24639"/>
                  <a:pt x="1117600" y="30492"/>
                </a:cubicBezTo>
                <a:cubicBezTo>
                  <a:pt x="1176329" y="68247"/>
                  <a:pt x="1153771" y="165424"/>
                  <a:pt x="1168400" y="233692"/>
                </a:cubicBezTo>
                <a:cubicBezTo>
                  <a:pt x="1179822" y="286996"/>
                  <a:pt x="1214207" y="518954"/>
                  <a:pt x="1219200" y="563892"/>
                </a:cubicBezTo>
                <a:cubicBezTo>
                  <a:pt x="1229663" y="658058"/>
                  <a:pt x="1228674" y="834690"/>
                  <a:pt x="1270000" y="944892"/>
                </a:cubicBezTo>
                <a:cubicBezTo>
                  <a:pt x="1283295" y="980345"/>
                  <a:pt x="1303867" y="1012625"/>
                  <a:pt x="1320800" y="1046492"/>
                </a:cubicBezTo>
                <a:cubicBezTo>
                  <a:pt x="1329267" y="1131159"/>
                  <a:pt x="1264825" y="1275627"/>
                  <a:pt x="1346200" y="1300492"/>
                </a:cubicBezTo>
                <a:cubicBezTo>
                  <a:pt x="1629714" y="1387121"/>
                  <a:pt x="1939155" y="1310311"/>
                  <a:pt x="2235200" y="1325892"/>
                </a:cubicBezTo>
                <a:cubicBezTo>
                  <a:pt x="2261937" y="1327299"/>
                  <a:pt x="2286000" y="1342825"/>
                  <a:pt x="2311400" y="1351292"/>
                </a:cubicBezTo>
                <a:cubicBezTo>
                  <a:pt x="2372737" y="1443297"/>
                  <a:pt x="2387600" y="1443008"/>
                  <a:pt x="2387600" y="1579892"/>
                </a:cubicBezTo>
                <a:cubicBezTo>
                  <a:pt x="2387600" y="1786415"/>
                  <a:pt x="2451399" y="2006593"/>
                  <a:pt x="2311400" y="2164092"/>
                </a:cubicBezTo>
                <a:cubicBezTo>
                  <a:pt x="2145689" y="2350517"/>
                  <a:pt x="2223171" y="2294529"/>
                  <a:pt x="2057400" y="2341892"/>
                </a:cubicBezTo>
                <a:cubicBezTo>
                  <a:pt x="2031656" y="2349247"/>
                  <a:pt x="2004605" y="2354289"/>
                  <a:pt x="1981200" y="2367292"/>
                </a:cubicBezTo>
                <a:cubicBezTo>
                  <a:pt x="1927829" y="2396942"/>
                  <a:pt x="1828800" y="2468892"/>
                  <a:pt x="1828800" y="2468892"/>
                </a:cubicBezTo>
                <a:cubicBezTo>
                  <a:pt x="1803400" y="2460425"/>
                  <a:pt x="1778688" y="2449512"/>
                  <a:pt x="1752600" y="2443492"/>
                </a:cubicBezTo>
                <a:cubicBezTo>
                  <a:pt x="1641505" y="2417855"/>
                  <a:pt x="1479697" y="2406750"/>
                  <a:pt x="1371600" y="2341892"/>
                </a:cubicBezTo>
                <a:cubicBezTo>
                  <a:pt x="1325113" y="2314000"/>
                  <a:pt x="1286933" y="2274159"/>
                  <a:pt x="1244600" y="2240292"/>
                </a:cubicBezTo>
                <a:cubicBezTo>
                  <a:pt x="1126067" y="2248759"/>
                  <a:pt x="1006027" y="2245040"/>
                  <a:pt x="889000" y="2265692"/>
                </a:cubicBezTo>
                <a:cubicBezTo>
                  <a:pt x="858938" y="2270997"/>
                  <a:pt x="840104" y="2302840"/>
                  <a:pt x="812800" y="2316492"/>
                </a:cubicBezTo>
                <a:cubicBezTo>
                  <a:pt x="788853" y="2328466"/>
                  <a:pt x="762000" y="2333425"/>
                  <a:pt x="736600" y="2341892"/>
                </a:cubicBezTo>
                <a:cubicBezTo>
                  <a:pt x="661148" y="2316741"/>
                  <a:pt x="568377" y="2300669"/>
                  <a:pt x="508000" y="2240292"/>
                </a:cubicBezTo>
                <a:cubicBezTo>
                  <a:pt x="486414" y="2218706"/>
                  <a:pt x="474133" y="2189492"/>
                  <a:pt x="457200" y="2164092"/>
                </a:cubicBezTo>
                <a:cubicBezTo>
                  <a:pt x="448733" y="2130225"/>
                  <a:pt x="435110" y="2097244"/>
                  <a:pt x="431800" y="2062492"/>
                </a:cubicBezTo>
                <a:cubicBezTo>
                  <a:pt x="418130" y="1918959"/>
                  <a:pt x="427788" y="1773279"/>
                  <a:pt x="406400" y="1630692"/>
                </a:cubicBezTo>
                <a:cubicBezTo>
                  <a:pt x="401872" y="1600503"/>
                  <a:pt x="381487" y="1570671"/>
                  <a:pt x="355600" y="1554492"/>
                </a:cubicBezTo>
                <a:cubicBezTo>
                  <a:pt x="270036" y="1501015"/>
                  <a:pt x="244910" y="1503692"/>
                  <a:pt x="177800" y="1503692"/>
                </a:cubicBezTo>
                <a:lnTo>
                  <a:pt x="177800" y="1503692"/>
                </a:lnTo>
                <a:lnTo>
                  <a:pt x="127000" y="1503692"/>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2231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Cross product: A </a:t>
            </a:r>
            <a:r>
              <a:rPr lang="en-US" b="0" dirty="0" smtClean="0"/>
              <a:t>x</a:t>
            </a:r>
            <a:r>
              <a:rPr lang="en-US" dirty="0" smtClean="0"/>
              <a:t> B = |A||</a:t>
            </a:r>
            <a:r>
              <a:rPr lang="en-US" dirty="0" err="1" smtClean="0"/>
              <a:t>B|</a:t>
            </a:r>
            <a:r>
              <a:rPr lang="en-US" b="0" dirty="0" err="1" smtClean="0"/>
              <a:t>sinθ</a:t>
            </a:r>
            <a:r>
              <a:rPr lang="en-US" dirty="0" smtClean="0"/>
              <a:t> </a:t>
            </a:r>
            <a:r>
              <a:rPr lang="en-US" i="1" dirty="0" smtClean="0"/>
              <a:t>n</a:t>
            </a:r>
            <a:endParaRPr lang="en-US" i="1" dirty="0"/>
          </a:p>
        </p:txBody>
      </p:sp>
      <p:pic>
        <p:nvPicPr>
          <p:cNvPr id="6" name="Picture 5" descr="Cross_produc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889000"/>
            <a:ext cx="5080000" cy="5080000"/>
          </a:xfrm>
          <a:prstGeom prst="rect">
            <a:avLst/>
          </a:prstGeom>
        </p:spPr>
      </p:pic>
    </p:spTree>
    <p:extLst>
      <p:ext uri="{BB962C8B-B14F-4D97-AF65-F5344CB8AC3E}">
        <p14:creationId xmlns:p14="http://schemas.microsoft.com/office/powerpoint/2010/main" val="13778973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57199" y="978927"/>
            <a:ext cx="8229599" cy="5511975"/>
          </a:xfrm>
          <a:prstGeom prst="rect">
            <a:avLst/>
          </a:prstGeom>
        </p:spPr>
        <p:txBody>
          <a:bodyPr/>
          <a:lstStyle/>
          <a:p>
            <a:r>
              <a:rPr lang="en-US" b="1" dirty="0" smtClean="0"/>
              <a:t>Study </a:t>
            </a:r>
            <a:r>
              <a:rPr lang="en-US" dirty="0" smtClean="0"/>
              <a:t>Ch. </a:t>
            </a:r>
            <a:r>
              <a:rPr lang="en-US" smtClean="0"/>
              <a:t>4.4</a:t>
            </a:r>
            <a:r>
              <a:rPr lang="en-US" dirty="0" smtClean="0"/>
              <a:t>-4.6 </a:t>
            </a:r>
            <a:r>
              <a:rPr lang="en-US" b="1" dirty="0" smtClean="0"/>
              <a:t>for Lecture 11</a:t>
            </a:r>
          </a:p>
        </p:txBody>
      </p:sp>
      <p:sp>
        <p:nvSpPr>
          <p:cNvPr id="3" name="Title 2"/>
          <p:cNvSpPr>
            <a:spLocks noGrp="1"/>
          </p:cNvSpPr>
          <p:nvPr>
            <p:ph type="title"/>
          </p:nvPr>
        </p:nvSpPr>
        <p:spPr>
          <a:xfrm>
            <a:off x="957942" y="0"/>
            <a:ext cx="7728857" cy="914400"/>
          </a:xfrm>
          <a:prstGeom prst="rect">
            <a:avLst/>
          </a:prstGeom>
        </p:spPr>
        <p:txBody>
          <a:bodyPr/>
          <a:lstStyle/>
          <a:p>
            <a:r>
              <a:rPr lang="en-US" dirty="0" smtClean="0"/>
              <a:t>For the Next Class</a:t>
            </a:r>
            <a:endParaRPr lang="en-US" dirty="0"/>
          </a:p>
        </p:txBody>
      </p:sp>
      <p:sp>
        <p:nvSpPr>
          <p:cNvPr id="4" name="Rectangle 3"/>
          <p:cNvSpPr/>
          <p:nvPr/>
        </p:nvSpPr>
        <p:spPr>
          <a:xfrm>
            <a:off x="2421411" y="3244334"/>
            <a:ext cx="4301177" cy="369332"/>
          </a:xfrm>
          <a:prstGeom prst="rect">
            <a:avLst/>
          </a:prstGeom>
        </p:spPr>
        <p:txBody>
          <a:bodyPr wrap="none">
            <a:spAutoFit/>
          </a:bodyPr>
          <a:lstStyle/>
          <a:p>
            <a:r>
              <a:rPr lang="en-US" dirty="0"/>
              <a:t>https://</a:t>
            </a:r>
            <a:r>
              <a:rPr lang="en-US" dirty="0" err="1"/>
              <a:t>www.arduino.cc</a:t>
            </a:r>
            <a:r>
              <a:rPr lang="en-US" dirty="0"/>
              <a:t>/en/Guide/Libraries</a:t>
            </a:r>
          </a:p>
        </p:txBody>
      </p:sp>
    </p:spTree>
    <p:extLst>
      <p:ext uri="{BB962C8B-B14F-4D97-AF65-F5344CB8AC3E}">
        <p14:creationId xmlns:p14="http://schemas.microsoft.com/office/powerpoint/2010/main" val="20307860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7942" y="0"/>
            <a:ext cx="7728857" cy="914400"/>
          </a:xfrm>
          <a:prstGeom prst="rect">
            <a:avLst/>
          </a:prstGeom>
        </p:spPr>
        <p:txBody>
          <a:bodyPr/>
          <a:lstStyle/>
          <a:p>
            <a:r>
              <a:rPr lang="en-US" dirty="0" smtClean="0"/>
              <a:t>In class worksheet</a:t>
            </a:r>
            <a:endParaRPr lang="en-US" dirty="0"/>
          </a:p>
        </p:txBody>
      </p:sp>
      <p:sp>
        <p:nvSpPr>
          <p:cNvPr id="6" name="Rectangle 5"/>
          <p:cNvSpPr/>
          <p:nvPr/>
        </p:nvSpPr>
        <p:spPr>
          <a:xfrm>
            <a:off x="333376" y="4256465"/>
            <a:ext cx="8143874" cy="369332"/>
          </a:xfrm>
          <a:prstGeom prst="rect">
            <a:avLst/>
          </a:prstGeom>
        </p:spPr>
        <p:txBody>
          <a:bodyPr wrap="square">
            <a:spAutoFit/>
          </a:bodyPr>
          <a:lstStyle/>
          <a:p>
            <a:r>
              <a:rPr lang="en-US" dirty="0"/>
              <a:t>  </a:t>
            </a:r>
          </a:p>
        </p:txBody>
      </p:sp>
    </p:spTree>
    <p:extLst>
      <p:ext uri="{BB962C8B-B14F-4D97-AF65-F5344CB8AC3E}">
        <p14:creationId xmlns:p14="http://schemas.microsoft.com/office/powerpoint/2010/main" val="24546198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80815"/>
          </a:xfrm>
          <a:prstGeom prst="rect">
            <a:avLst/>
          </a:prstGeom>
        </p:spPr>
        <p:txBody>
          <a:bodyPr/>
          <a:lstStyle/>
          <a:p>
            <a:r>
              <a:rPr lang="en-US" dirty="0"/>
              <a:t>Why do we need velocity control?</a:t>
            </a:r>
          </a:p>
        </p:txBody>
      </p:sp>
      <p:sp>
        <p:nvSpPr>
          <p:cNvPr id="3" name="Content Placeholder 2"/>
          <p:cNvSpPr>
            <a:spLocks noGrp="1"/>
          </p:cNvSpPr>
          <p:nvPr>
            <p:ph idx="4294967295"/>
          </p:nvPr>
        </p:nvSpPr>
        <p:spPr>
          <a:xfrm>
            <a:off x="914399" y="6252460"/>
            <a:ext cx="8229599" cy="608772"/>
          </a:xfrm>
          <a:prstGeom prst="rect">
            <a:avLst/>
          </a:prstGeom>
        </p:spPr>
        <p:txBody>
          <a:bodyPr/>
          <a:lstStyle/>
          <a:p>
            <a:pPr marL="0" indent="0">
              <a:buNone/>
            </a:pPr>
            <a:r>
              <a:rPr lang="en-US" sz="2400" b="1" dirty="0" smtClean="0">
                <a:hlinkClick r:id="rId3"/>
              </a:rPr>
              <a:t>https</a:t>
            </a:r>
            <a:r>
              <a:rPr lang="en-US" sz="2400" b="1" dirty="0">
                <a:hlinkClick r:id="rId3"/>
              </a:rPr>
              <a:t>://www.youtube.com/watch?v=</a:t>
            </a:r>
            <a:r>
              <a:rPr lang="en-US" sz="2400" b="1" dirty="0" smtClean="0">
                <a:hlinkClick r:id="rId3"/>
              </a:rPr>
              <a:t>SOESSCXGhFo</a:t>
            </a:r>
            <a:r>
              <a:rPr lang="en-US" sz="2400" b="1" dirty="0" smtClean="0"/>
              <a:t> </a:t>
            </a:r>
            <a:endParaRPr lang="en-US" sz="2400" b="1" dirty="0" smtClean="0"/>
          </a:p>
        </p:txBody>
      </p:sp>
      <p:pic>
        <p:nvPicPr>
          <p:cNvPr id="4" name="Picture 3" descr="Screenshot 2016-02-18 08.26.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80815"/>
            <a:ext cx="9144000" cy="5355315"/>
          </a:xfrm>
          <a:prstGeom prst="rect">
            <a:avLst/>
          </a:prstGeom>
        </p:spPr>
      </p:pic>
    </p:spTree>
    <p:extLst>
      <p:ext uri="{BB962C8B-B14F-4D97-AF65-F5344CB8AC3E}">
        <p14:creationId xmlns:p14="http://schemas.microsoft.com/office/powerpoint/2010/main" val="19234470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65200"/>
          </a:xfrm>
          <a:prstGeom prst="rect">
            <a:avLst/>
          </a:prstGeom>
        </p:spPr>
        <p:txBody>
          <a:bodyPr/>
          <a:lstStyle/>
          <a:p>
            <a:r>
              <a:rPr lang="en-US" sz="3200" dirty="0" smtClean="0"/>
              <a:t>David </a:t>
            </a:r>
            <a:r>
              <a:rPr lang="en-US" sz="3200" dirty="0" err="1" smtClean="0"/>
              <a:t>Cappelleri</a:t>
            </a:r>
            <a:r>
              <a:rPr lang="en-US" sz="3200" dirty="0" smtClean="0"/>
              <a:t>,</a:t>
            </a:r>
            <a:br>
              <a:rPr lang="en-US" sz="3200" dirty="0" smtClean="0"/>
            </a:br>
            <a:r>
              <a:rPr lang="en-US" sz="3200" dirty="0" smtClean="0"/>
              <a:t> </a:t>
            </a:r>
            <a:r>
              <a:rPr lang="en-US" sz="3200" dirty="0"/>
              <a:t>Multi-Scale Robotics and Automation</a:t>
            </a:r>
            <a:r>
              <a:rPr lang="en-US" sz="3200" dirty="0"/>
              <a:t> </a:t>
            </a:r>
            <a:endParaRPr lang="en-US" sz="3200" dirty="0"/>
          </a:p>
        </p:txBody>
      </p:sp>
      <p:pic>
        <p:nvPicPr>
          <p:cNvPr id="7" name="Content Placeholder 6"/>
          <p:cNvPicPr>
            <a:picLocks noGrp="1" noChangeAspect="1"/>
          </p:cNvPicPr>
          <p:nvPr>
            <p:ph idx="4294967295"/>
          </p:nvPr>
        </p:nvPicPr>
        <p:blipFill>
          <a:blip r:embed="rId3"/>
          <a:srcRect l="12814" r="12814"/>
          <a:stretch>
            <a:fillRect/>
          </a:stretch>
        </p:blipFill>
        <p:spPr>
          <a:xfrm>
            <a:off x="203200" y="780815"/>
            <a:ext cx="2184400" cy="3951288"/>
          </a:xfrm>
          <a:prstGeom prst="rect">
            <a:avLst/>
          </a:prstGeom>
        </p:spPr>
      </p:pic>
      <p:sp>
        <p:nvSpPr>
          <p:cNvPr id="8" name="Rectangle 7"/>
          <p:cNvSpPr/>
          <p:nvPr/>
        </p:nvSpPr>
        <p:spPr>
          <a:xfrm>
            <a:off x="4572000" y="1524000"/>
            <a:ext cx="4572000" cy="3693319"/>
          </a:xfrm>
          <a:prstGeom prst="rect">
            <a:avLst/>
          </a:prstGeom>
        </p:spPr>
        <p:txBody>
          <a:bodyPr>
            <a:spAutoFit/>
          </a:bodyPr>
          <a:lstStyle/>
          <a:p>
            <a:r>
              <a:rPr lang="en-US" dirty="0"/>
              <a:t>David J. </a:t>
            </a:r>
            <a:r>
              <a:rPr lang="en-US" dirty="0" err="1"/>
              <a:t>Cappelleri</a:t>
            </a:r>
            <a:r>
              <a:rPr lang="en-US" dirty="0"/>
              <a:t> is an Assistant Professor in the School of Mechanical Engineering at Purdue University. Prior to joining Purdue, he was an Assistant Professor in the Department of Mechanical Engineering at Stevens Institute of Technology, Hoboken, NJ. Prof. </a:t>
            </a:r>
            <a:r>
              <a:rPr lang="en-US" dirty="0" err="1"/>
              <a:t>Cappelleri</a:t>
            </a:r>
            <a:r>
              <a:rPr lang="en-US" dirty="0"/>
              <a:t> founded the Multi-Scale Robotics &amp; Automation Lab that performs cutting-edge research on robotic and automation systems at various length scales: macro-scale (cm to m), </a:t>
            </a:r>
            <a:r>
              <a:rPr lang="en-US" dirty="0" err="1"/>
              <a:t>meso</a:t>
            </a:r>
            <a:r>
              <a:rPr lang="en-US" dirty="0"/>
              <a:t>-scale (~100’s of um to a few mm’s), micro-scale (10’s of um to 100’s of um), and </a:t>
            </a:r>
            <a:r>
              <a:rPr lang="en-US" dirty="0" err="1"/>
              <a:t>nano</a:t>
            </a:r>
            <a:r>
              <a:rPr lang="en-US" dirty="0"/>
              <a:t>-scale (nm).</a:t>
            </a:r>
          </a:p>
        </p:txBody>
      </p:sp>
      <p:pic>
        <p:nvPicPr>
          <p:cNvPr id="9" name="Picture 8"/>
          <p:cNvPicPr>
            <a:picLocks noChangeAspect="1"/>
          </p:cNvPicPr>
          <p:nvPr/>
        </p:nvPicPr>
        <p:blipFill>
          <a:blip r:embed="rId4"/>
          <a:stretch>
            <a:fillRect/>
          </a:stretch>
        </p:blipFill>
        <p:spPr>
          <a:xfrm>
            <a:off x="1498491" y="3403599"/>
            <a:ext cx="3073509" cy="2613819"/>
          </a:xfrm>
          <a:prstGeom prst="rect">
            <a:avLst/>
          </a:prstGeom>
        </p:spPr>
      </p:pic>
    </p:spTree>
    <p:extLst>
      <p:ext uri="{BB962C8B-B14F-4D97-AF65-F5344CB8AC3E}">
        <p14:creationId xmlns:p14="http://schemas.microsoft.com/office/powerpoint/2010/main" val="179093330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Autonomous Micro Aerial Vehicles</a:t>
            </a:r>
            <a:endParaRPr lang="en-US" dirty="0"/>
          </a:p>
        </p:txBody>
      </p:sp>
      <p:pic>
        <p:nvPicPr>
          <p:cNvPr id="4" name="Picture 3"/>
          <p:cNvPicPr>
            <a:picLocks noChangeAspect="1"/>
          </p:cNvPicPr>
          <p:nvPr/>
        </p:nvPicPr>
        <p:blipFill>
          <a:blip r:embed="rId2"/>
          <a:stretch>
            <a:fillRect/>
          </a:stretch>
        </p:blipFill>
        <p:spPr>
          <a:xfrm>
            <a:off x="18416" y="1346200"/>
            <a:ext cx="4020184" cy="3009283"/>
          </a:xfrm>
          <a:prstGeom prst="rect">
            <a:avLst/>
          </a:prstGeom>
        </p:spPr>
      </p:pic>
      <p:sp>
        <p:nvSpPr>
          <p:cNvPr id="5" name="Rectangle 4"/>
          <p:cNvSpPr/>
          <p:nvPr/>
        </p:nvSpPr>
        <p:spPr>
          <a:xfrm>
            <a:off x="4038600" y="1117600"/>
            <a:ext cx="5105400" cy="4524316"/>
          </a:xfrm>
          <a:prstGeom prst="rect">
            <a:avLst/>
          </a:prstGeom>
        </p:spPr>
        <p:txBody>
          <a:bodyPr wrap="square">
            <a:spAutoFit/>
          </a:bodyPr>
          <a:lstStyle/>
          <a:p>
            <a:r>
              <a:rPr lang="en-US" dirty="0" smtClean="0"/>
              <a:t>design </a:t>
            </a:r>
            <a:r>
              <a:rPr lang="en-US" dirty="0"/>
              <a:t>and control of autonomous micro aerial vehicles in unknown, cluttered environments. </a:t>
            </a:r>
            <a:r>
              <a:rPr lang="en-US" b="1" dirty="0" smtClean="0"/>
              <a:t>Applications</a:t>
            </a:r>
            <a:r>
              <a:rPr lang="en-US" dirty="0" smtClean="0"/>
              <a:t>: from </a:t>
            </a:r>
            <a:r>
              <a:rPr lang="en-US" dirty="0"/>
              <a:t>search-and-rescue, security, surveillance, mapping, and remote sensing. Traditional vertical </a:t>
            </a:r>
            <a:r>
              <a:rPr lang="en-US" dirty="0" err="1"/>
              <a:t>take-off</a:t>
            </a:r>
            <a:r>
              <a:rPr lang="en-US" dirty="0"/>
              <a:t> and landing micro aerial vehicles are generally </a:t>
            </a:r>
            <a:r>
              <a:rPr lang="en-US" dirty="0" err="1"/>
              <a:t>underactuated</a:t>
            </a:r>
            <a:r>
              <a:rPr lang="en-US" dirty="0"/>
              <a:t>, i.e., equipped with fewer actuators than degrees-of-freedom. As a consequence, they possess a limited mobility because of their inherent </a:t>
            </a:r>
            <a:r>
              <a:rPr lang="en-US" dirty="0" err="1"/>
              <a:t>underactuation</a:t>
            </a:r>
            <a:r>
              <a:rPr lang="en-US" dirty="0"/>
              <a:t> (e.g., </a:t>
            </a:r>
            <a:r>
              <a:rPr lang="en-US" dirty="0" err="1"/>
              <a:t>quadorotor</a:t>
            </a:r>
            <a:r>
              <a:rPr lang="en-US" dirty="0"/>
              <a:t> helicopters can neither translate laterally with a zero attitude nor hover at a spot with a nonzero attitude). We would like a MAV to hover in place with any body orientation and be able to translate with a zero attitude. Additionally, we want to be able to arbitrarily orient a sensor or gripper attached to the MAV body during flight</a:t>
            </a:r>
            <a:r>
              <a:rPr lang="en-US" dirty="0" smtClean="0"/>
              <a:t>.</a:t>
            </a:r>
            <a:endParaRPr lang="en-US" dirty="0"/>
          </a:p>
        </p:txBody>
      </p:sp>
    </p:spTree>
    <p:extLst>
      <p:ext uri="{BB962C8B-B14F-4D97-AF65-F5344CB8AC3E}">
        <p14:creationId xmlns:p14="http://schemas.microsoft.com/office/powerpoint/2010/main" val="711257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Heterogeneous Multi-Robot </a:t>
            </a:r>
            <a:r>
              <a:rPr lang="en-US" dirty="0" smtClean="0"/>
              <a:t>Teams</a:t>
            </a:r>
            <a:endParaRPr lang="en-US" dirty="0"/>
          </a:p>
        </p:txBody>
      </p:sp>
      <p:pic>
        <p:nvPicPr>
          <p:cNvPr id="4" name="Picture 3"/>
          <p:cNvPicPr>
            <a:picLocks noChangeAspect="1"/>
          </p:cNvPicPr>
          <p:nvPr/>
        </p:nvPicPr>
        <p:blipFill>
          <a:blip r:embed="rId2"/>
          <a:stretch>
            <a:fillRect/>
          </a:stretch>
        </p:blipFill>
        <p:spPr>
          <a:xfrm>
            <a:off x="0" y="1117599"/>
            <a:ext cx="3896599" cy="3718793"/>
          </a:xfrm>
          <a:prstGeom prst="rect">
            <a:avLst/>
          </a:prstGeom>
        </p:spPr>
      </p:pic>
      <p:sp>
        <p:nvSpPr>
          <p:cNvPr id="5" name="Rectangle 4"/>
          <p:cNvSpPr/>
          <p:nvPr/>
        </p:nvSpPr>
        <p:spPr>
          <a:xfrm>
            <a:off x="3896599" y="736600"/>
            <a:ext cx="5247401" cy="4801315"/>
          </a:xfrm>
          <a:prstGeom prst="rect">
            <a:avLst/>
          </a:prstGeom>
        </p:spPr>
        <p:txBody>
          <a:bodyPr wrap="square">
            <a:spAutoFit/>
          </a:bodyPr>
          <a:lstStyle/>
          <a:p>
            <a:r>
              <a:rPr lang="en-US" dirty="0" smtClean="0"/>
              <a:t>Complicated </a:t>
            </a:r>
            <a:r>
              <a:rPr lang="en-US" dirty="0"/>
              <a:t>tasks may be too difficult for a single robot to accomplish alone or a team of homogenous robots to dexterously accomplish. Thus, coordination of a heterogeneous team of robots can allow the completion of a complicated task that a team of only one sub-group would be incapable of achieving. For example, aerial robots exhibit several advantages over ground robots, including the ability to maneuver through complex three-dimensional environments and gather data from vantages inaccessible to ground robots. However, aerial robots also have several limitations that reduce their applicability, such as the need for wireless communication and a limited onboard power supply that restricts the platform’s payload capacity and flying time. On the other hand, ground robots can carry large payloads and requisite computing power and communications hardware. </a:t>
            </a:r>
          </a:p>
        </p:txBody>
      </p:sp>
    </p:spTree>
    <p:extLst>
      <p:ext uri="{BB962C8B-B14F-4D97-AF65-F5344CB8AC3E}">
        <p14:creationId xmlns:p14="http://schemas.microsoft.com/office/powerpoint/2010/main" val="337578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756400" y="4822964"/>
            <a:ext cx="2711518" cy="2035036"/>
          </a:xfrm>
          <a:prstGeom prst="rect">
            <a:avLst/>
          </a:prstGeom>
        </p:spPr>
      </p:pic>
      <p:sp>
        <p:nvSpPr>
          <p:cNvPr id="2" name="Content Placeholder 1"/>
          <p:cNvSpPr>
            <a:spLocks noGrp="1"/>
          </p:cNvSpPr>
          <p:nvPr>
            <p:ph idx="1"/>
          </p:nvPr>
        </p:nvSpPr>
        <p:spPr>
          <a:xfrm>
            <a:off x="1" y="674127"/>
            <a:ext cx="8686798" cy="5244073"/>
          </a:xfrm>
        </p:spPr>
        <p:txBody>
          <a:bodyPr/>
          <a:lstStyle/>
          <a:p>
            <a:r>
              <a:rPr lang="en-US" sz="2400" dirty="0"/>
              <a:t>Outreach lesson at </a:t>
            </a:r>
            <a:r>
              <a:rPr lang="en-US" sz="1800" dirty="0">
                <a:hlinkClick r:id="rId4"/>
              </a:rPr>
              <a:t>https://github.com/UH-ECE6397/Class-Materials/tree/master/RobotArm/</a:t>
            </a:r>
            <a:r>
              <a:rPr lang="en-US" sz="1800" dirty="0" smtClean="0">
                <a:hlinkClick r:id="rId4"/>
              </a:rPr>
              <a:t>outreach</a:t>
            </a:r>
            <a:r>
              <a:rPr lang="en-US" sz="1800" dirty="0" smtClean="0"/>
              <a:t>   </a:t>
            </a:r>
            <a:r>
              <a:rPr lang="en-US" sz="2400" dirty="0" smtClean="0"/>
              <a:t>($200 prize for best </a:t>
            </a:r>
            <a:r>
              <a:rPr lang="en-US" sz="2400" dirty="0" err="1" smtClean="0"/>
              <a:t>swarmathon</a:t>
            </a:r>
            <a:r>
              <a:rPr lang="en-US" sz="2400" dirty="0" smtClean="0"/>
              <a:t> outreach description)</a:t>
            </a:r>
            <a:endParaRPr lang="en-US" sz="2400" dirty="0"/>
          </a:p>
          <a:p>
            <a:r>
              <a:rPr lang="en-US" sz="2400" dirty="0" smtClean="0"/>
              <a:t>Arms </a:t>
            </a:r>
            <a:r>
              <a:rPr lang="en-US" sz="2400" dirty="0"/>
              <a:t>inverse kinematics at </a:t>
            </a:r>
            <a:r>
              <a:rPr lang="en-US" sz="1800" dirty="0">
                <a:hlinkClick r:id="rId5"/>
              </a:rPr>
              <a:t>https://github.com/yorkhackspace/</a:t>
            </a:r>
            <a:r>
              <a:rPr lang="en-US" sz="1800" dirty="0" smtClean="0">
                <a:hlinkClick r:id="rId5"/>
              </a:rPr>
              <a:t>meArm</a:t>
            </a:r>
            <a:endParaRPr lang="en-US" sz="1800" dirty="0" smtClean="0"/>
          </a:p>
          <a:p>
            <a:r>
              <a:rPr lang="en-US" sz="2400" dirty="0" smtClean="0"/>
              <a:t>(to add an </a:t>
            </a:r>
            <a:r>
              <a:rPr lang="en-US" sz="2400" dirty="0" err="1" smtClean="0"/>
              <a:t>arduino</a:t>
            </a:r>
            <a:r>
              <a:rPr lang="en-US" sz="2400" dirty="0" smtClean="0"/>
              <a:t> library: </a:t>
            </a:r>
            <a:r>
              <a:rPr lang="en-US" sz="2400" dirty="0"/>
              <a:t>To load libraries: </a:t>
            </a:r>
            <a:r>
              <a:rPr lang="en-US" sz="1800" dirty="0">
                <a:hlinkClick r:id="rId6"/>
              </a:rPr>
              <a:t>https://www.arduino.cc/en/Guide/</a:t>
            </a:r>
            <a:r>
              <a:rPr lang="en-US" sz="1800" dirty="0" smtClean="0">
                <a:hlinkClick r:id="rId6"/>
              </a:rPr>
              <a:t>Libraries</a:t>
            </a:r>
            <a:endParaRPr lang="en-US" sz="1800" dirty="0" smtClean="0"/>
          </a:p>
          <a:p>
            <a:r>
              <a:rPr lang="en-US" sz="2400" dirty="0" smtClean="0"/>
              <a:t>Up to </a:t>
            </a:r>
            <a:r>
              <a:rPr lang="en-US" sz="2400" b="1" dirty="0" smtClean="0"/>
              <a:t>5% extra credit </a:t>
            </a:r>
            <a:r>
              <a:rPr lang="en-US" sz="2400" dirty="0" smtClean="0"/>
              <a:t>for a good </a:t>
            </a:r>
            <a:r>
              <a:rPr lang="en-US" sz="2400" dirty="0" err="1" smtClean="0"/>
              <a:t>Arduino</a:t>
            </a:r>
            <a:r>
              <a:rPr lang="en-US" sz="2400" dirty="0" smtClean="0"/>
              <a:t> </a:t>
            </a:r>
            <a:r>
              <a:rPr lang="en-US" sz="2400" dirty="0"/>
              <a:t>GUI that controls </a:t>
            </a:r>
            <a:r>
              <a:rPr lang="en-US" sz="2400" dirty="0" smtClean="0"/>
              <a:t>all four </a:t>
            </a:r>
            <a:r>
              <a:rPr lang="en-US" sz="2400" dirty="0"/>
              <a:t>servos </a:t>
            </a:r>
            <a:r>
              <a:rPr lang="en-US" sz="2400" dirty="0" smtClean="0"/>
              <a:t>using sliders</a:t>
            </a:r>
            <a:r>
              <a:rPr lang="en-US" sz="2400" dirty="0"/>
              <a:t>, and allows setting max and min values for each </a:t>
            </a:r>
            <a:r>
              <a:rPr lang="en-US" sz="2400" dirty="0" smtClean="0"/>
              <a:t>servo</a:t>
            </a:r>
          </a:p>
          <a:p>
            <a:r>
              <a:rPr lang="en-US" sz="2400" dirty="0" smtClean="0"/>
              <a:t>All components are in lab (400 12mm screws), new rubber feet</a:t>
            </a:r>
          </a:p>
          <a:p>
            <a:r>
              <a:rPr lang="en-US" sz="2400" dirty="0" smtClean="0"/>
              <a:t>I’m buying a few joysticks for demo versions of the arm </a:t>
            </a:r>
            <a:r>
              <a:rPr lang="en-US" sz="2000" dirty="0" smtClean="0">
                <a:hlinkClick r:id="rId7"/>
              </a:rPr>
              <a:t>https</a:t>
            </a:r>
            <a:r>
              <a:rPr lang="en-US" sz="2000" dirty="0">
                <a:hlinkClick r:id="rId7"/>
              </a:rPr>
              <a:t>://www.adafruit.com/products/</a:t>
            </a:r>
            <a:r>
              <a:rPr lang="en-US" sz="2000" dirty="0" smtClean="0">
                <a:hlinkClick r:id="rId7"/>
              </a:rPr>
              <a:t>512</a:t>
            </a:r>
            <a:r>
              <a:rPr lang="en-US" sz="2000" dirty="0" smtClean="0"/>
              <a:t>   </a:t>
            </a:r>
            <a:endParaRPr lang="en-US" sz="2400" dirty="0"/>
          </a:p>
        </p:txBody>
      </p:sp>
      <p:sp>
        <p:nvSpPr>
          <p:cNvPr id="3" name="Title 2"/>
          <p:cNvSpPr>
            <a:spLocks noGrp="1"/>
          </p:cNvSpPr>
          <p:nvPr>
            <p:ph type="title"/>
          </p:nvPr>
        </p:nvSpPr>
        <p:spPr/>
        <p:txBody>
          <a:bodyPr/>
          <a:lstStyle/>
          <a:p>
            <a:r>
              <a:rPr lang="en-US" dirty="0" smtClean="0"/>
              <a:t>Outreach Next Tuesday, 10 am</a:t>
            </a:r>
            <a:endParaRPr lang="en-US" dirty="0"/>
          </a:p>
        </p:txBody>
      </p:sp>
    </p:spTree>
    <p:extLst>
      <p:ext uri="{BB962C8B-B14F-4D97-AF65-F5344CB8AC3E}">
        <p14:creationId xmlns:p14="http://schemas.microsoft.com/office/powerpoint/2010/main" val="285765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8142" b="18142"/>
          <a:stretch>
            <a:fillRect/>
          </a:stretch>
        </p:blipFill>
        <p:spPr>
          <a:xfrm>
            <a:off x="-9674" y="2743200"/>
            <a:ext cx="4761728" cy="3034273"/>
          </a:xfrm>
        </p:spPr>
      </p:pic>
      <p:sp>
        <p:nvSpPr>
          <p:cNvPr id="3" name="Title 2"/>
          <p:cNvSpPr>
            <a:spLocks noGrp="1"/>
          </p:cNvSpPr>
          <p:nvPr>
            <p:ph type="title"/>
          </p:nvPr>
        </p:nvSpPr>
        <p:spPr/>
        <p:txBody>
          <a:bodyPr/>
          <a:lstStyle/>
          <a:p>
            <a:r>
              <a:rPr lang="en-US" dirty="0" smtClean="0"/>
              <a:t>DH parameters, </a:t>
            </a:r>
            <a:r>
              <a:rPr lang="en-US" dirty="0" err="1" smtClean="0"/>
              <a:t>MeARM</a:t>
            </a:r>
            <a:endParaRPr lang="en-US" dirty="0"/>
          </a:p>
        </p:txBody>
      </p:sp>
      <p:pic>
        <p:nvPicPr>
          <p:cNvPr id="6" name="Picture 5"/>
          <p:cNvPicPr>
            <a:picLocks noChangeAspect="1"/>
          </p:cNvPicPr>
          <p:nvPr/>
        </p:nvPicPr>
        <p:blipFill>
          <a:blip r:embed="rId4"/>
          <a:stretch>
            <a:fillRect/>
          </a:stretch>
        </p:blipFill>
        <p:spPr>
          <a:xfrm>
            <a:off x="4661926" y="1193799"/>
            <a:ext cx="4583673" cy="4583673"/>
          </a:xfrm>
          <a:prstGeom prst="rect">
            <a:avLst/>
          </a:prstGeom>
        </p:spPr>
      </p:pic>
    </p:spTree>
    <p:extLst>
      <p:ext uri="{BB962C8B-B14F-4D97-AF65-F5344CB8AC3E}">
        <p14:creationId xmlns:p14="http://schemas.microsoft.com/office/powerpoint/2010/main" val="315754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DH frame for </a:t>
            </a:r>
            <a:r>
              <a:rPr lang="en-US" dirty="0" err="1" smtClean="0"/>
              <a:t>MeArm</a:t>
            </a:r>
            <a:endParaRPr lang="en-US" dirty="0"/>
          </a:p>
        </p:txBody>
      </p:sp>
      <p:graphicFrame>
        <p:nvGraphicFramePr>
          <p:cNvPr id="47" name="Object 46"/>
          <p:cNvGraphicFramePr>
            <a:graphicFrameLocks noChangeAspect="1"/>
          </p:cNvGraphicFramePr>
          <p:nvPr>
            <p:extLst>
              <p:ext uri="{D42A27DB-BD31-4B8C-83A1-F6EECF244321}">
                <p14:modId xmlns:p14="http://schemas.microsoft.com/office/powerpoint/2010/main" val="2133027997"/>
              </p:ext>
            </p:extLst>
          </p:nvPr>
        </p:nvGraphicFramePr>
        <p:xfrm>
          <a:off x="110671" y="-496452"/>
          <a:ext cx="8053614" cy="6008252"/>
        </p:xfrm>
        <a:graphic>
          <a:graphicData uri="http://schemas.openxmlformats.org/presentationml/2006/ole">
            <mc:AlternateContent xmlns:mc="http://schemas.openxmlformats.org/markup-compatibility/2006">
              <mc:Choice xmlns:v="urn:schemas-microsoft-com:vml" Requires="v">
                <p:oleObj spid="_x0000_s1029" name="Document" r:id="rId3" imgW="6400800" imgH="4775200" progId="Word.Document.12">
                  <p:embed/>
                </p:oleObj>
              </mc:Choice>
              <mc:Fallback>
                <p:oleObj name="Document" r:id="rId3" imgW="6400800" imgH="4775200" progId="Word.Document.12">
                  <p:embed/>
                  <p:pic>
                    <p:nvPicPr>
                      <p:cNvPr id="0" name=""/>
                      <p:cNvPicPr/>
                      <p:nvPr/>
                    </p:nvPicPr>
                    <p:blipFill>
                      <a:blip r:embed="rId4"/>
                      <a:stretch>
                        <a:fillRect/>
                      </a:stretch>
                    </p:blipFill>
                    <p:spPr>
                      <a:xfrm>
                        <a:off x="110671" y="-496452"/>
                        <a:ext cx="8053614" cy="6008252"/>
                      </a:xfrm>
                      <a:prstGeom prst="rect">
                        <a:avLst/>
                      </a:prstGeom>
                    </p:spPr>
                  </p:pic>
                </p:oleObj>
              </mc:Fallback>
            </mc:AlternateContent>
          </a:graphicData>
        </a:graphic>
      </p:graphicFrame>
    </p:spTree>
    <p:extLst>
      <p:ext uri="{BB962C8B-B14F-4D97-AF65-F5344CB8AC3E}">
        <p14:creationId xmlns:p14="http://schemas.microsoft.com/office/powerpoint/2010/main" val="1985372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DH frame for </a:t>
            </a:r>
            <a:r>
              <a:rPr lang="en-US" dirty="0" err="1" smtClean="0"/>
              <a:t>MeArm</a:t>
            </a:r>
            <a:endParaRPr lang="en-US" dirty="0"/>
          </a:p>
        </p:txBody>
      </p:sp>
      <p:graphicFrame>
        <p:nvGraphicFramePr>
          <p:cNvPr id="47" name="Object 46"/>
          <p:cNvGraphicFramePr>
            <a:graphicFrameLocks noChangeAspect="1"/>
          </p:cNvGraphicFramePr>
          <p:nvPr>
            <p:extLst>
              <p:ext uri="{D42A27DB-BD31-4B8C-83A1-F6EECF244321}">
                <p14:modId xmlns:p14="http://schemas.microsoft.com/office/powerpoint/2010/main" val="3009775094"/>
              </p:ext>
            </p:extLst>
          </p:nvPr>
        </p:nvGraphicFramePr>
        <p:xfrm>
          <a:off x="110671" y="-496452"/>
          <a:ext cx="8053614" cy="6008252"/>
        </p:xfrm>
        <a:graphic>
          <a:graphicData uri="http://schemas.openxmlformats.org/presentationml/2006/ole">
            <mc:AlternateContent xmlns:mc="http://schemas.openxmlformats.org/markup-compatibility/2006">
              <mc:Choice xmlns:v="urn:schemas-microsoft-com:vml" Requires="v">
                <p:oleObj spid="_x0000_s2053" name="Document" r:id="rId3" imgW="6400800" imgH="4775200" progId="Word.Document.12">
                  <p:embed/>
                </p:oleObj>
              </mc:Choice>
              <mc:Fallback>
                <p:oleObj name="Document" r:id="rId3" imgW="6400800" imgH="4775200" progId="Word.Document.12">
                  <p:embed/>
                  <p:pic>
                    <p:nvPicPr>
                      <p:cNvPr id="0" name=""/>
                      <p:cNvPicPr/>
                      <p:nvPr/>
                    </p:nvPicPr>
                    <p:blipFill>
                      <a:blip r:embed="rId4"/>
                      <a:stretch>
                        <a:fillRect/>
                      </a:stretch>
                    </p:blipFill>
                    <p:spPr>
                      <a:xfrm>
                        <a:off x="110671" y="-496452"/>
                        <a:ext cx="8053614" cy="6008252"/>
                      </a:xfrm>
                      <a:prstGeom prst="rect">
                        <a:avLst/>
                      </a:prstGeom>
                    </p:spPr>
                  </p:pic>
                </p:oleObj>
              </mc:Fallback>
            </mc:AlternateContent>
          </a:graphicData>
        </a:graphic>
      </p:graphicFrame>
    </p:spTree>
    <p:extLst>
      <p:ext uri="{BB962C8B-B14F-4D97-AF65-F5344CB8AC3E}">
        <p14:creationId xmlns:p14="http://schemas.microsoft.com/office/powerpoint/2010/main" val="3018668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3174</TotalTime>
  <Words>1314</Words>
  <Application>Microsoft Macintosh PowerPoint</Application>
  <PresentationFormat>On-screen Show (4:3)</PresentationFormat>
  <Paragraphs>87</Paragraphs>
  <Slides>16</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18" baseType="lpstr">
      <vt:lpstr>Office Theme</vt:lpstr>
      <vt:lpstr>Microsoft Word Document</vt:lpstr>
      <vt:lpstr>PowerPoint Presentation</vt:lpstr>
      <vt:lpstr>Why do we need velocity control?</vt:lpstr>
      <vt:lpstr>David Cappelleri,  Multi-Scale Robotics and Automation </vt:lpstr>
      <vt:lpstr>Autonomous Micro Aerial Vehicles</vt:lpstr>
      <vt:lpstr>Heterogeneous Multi-Robot Teams</vt:lpstr>
      <vt:lpstr>Outreach Next Tuesday, 10 am</vt:lpstr>
      <vt:lpstr>DH parameters, MeARM</vt:lpstr>
      <vt:lpstr>DH frame for MeArm</vt:lpstr>
      <vt:lpstr>DH frame for MeArm</vt:lpstr>
      <vt:lpstr>Jacobian</vt:lpstr>
      <vt:lpstr>Jacobian</vt:lpstr>
      <vt:lpstr>outline</vt:lpstr>
      <vt:lpstr>Rotation</vt:lpstr>
      <vt:lpstr>Cross product: A x B = |A||B|sinθ n</vt:lpstr>
      <vt:lpstr>For the Next Class</vt:lpstr>
      <vt:lpstr>In class worksheet</vt:lpstr>
    </vt:vector>
  </TitlesOfParts>
  <Company>University of Houston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Badri Roysam</dc:creator>
  <cp:lastModifiedBy>Aaron Becker</cp:lastModifiedBy>
  <cp:revision>148</cp:revision>
  <dcterms:created xsi:type="dcterms:W3CDTF">2015-11-24T18:35:18Z</dcterms:created>
  <dcterms:modified xsi:type="dcterms:W3CDTF">2016-02-18T16:09:16Z</dcterms:modified>
</cp:coreProperties>
</file>